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309" r:id="rId2"/>
    <p:sldId id="311" r:id="rId3"/>
    <p:sldId id="296" r:id="rId4"/>
    <p:sldId id="306" r:id="rId5"/>
    <p:sldId id="295" r:id="rId6"/>
    <p:sldId id="308" r:id="rId7"/>
    <p:sldId id="316" r:id="rId8"/>
    <p:sldId id="294" r:id="rId9"/>
    <p:sldId id="297" r:id="rId10"/>
    <p:sldId id="293" r:id="rId11"/>
    <p:sldId id="272" r:id="rId12"/>
    <p:sldId id="273" r:id="rId13"/>
    <p:sldId id="274" r:id="rId14"/>
    <p:sldId id="282" r:id="rId15"/>
    <p:sldId id="283" r:id="rId16"/>
    <p:sldId id="275" r:id="rId17"/>
    <p:sldId id="278" r:id="rId18"/>
    <p:sldId id="312" r:id="rId19"/>
    <p:sldId id="313" r:id="rId20"/>
    <p:sldId id="314" r:id="rId21"/>
    <p:sldId id="315" r:id="rId22"/>
    <p:sldId id="284" r:id="rId23"/>
    <p:sldId id="285" r:id="rId24"/>
    <p:sldId id="288" r:id="rId25"/>
    <p:sldId id="289" r:id="rId26"/>
    <p:sldId id="290" r:id="rId27"/>
    <p:sldId id="291" r:id="rId28"/>
    <p:sldId id="304" r:id="rId29"/>
  </p:sldIdLst>
  <p:sldSz cx="10693400" cy="7562850"/>
  <p:notesSz cx="10693400" cy="756285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8" userDrawn="1">
          <p15:clr>
            <a:srgbClr val="A4A3A4"/>
          </p15:clr>
        </p15:guide>
        <p15:guide id="2" pos="440" userDrawn="1">
          <p15:clr>
            <a:srgbClr val="A4A3A4"/>
          </p15:clr>
        </p15:guide>
        <p15:guide id="3" orient="horz" pos="4302" userDrawn="1">
          <p15:clr>
            <a:srgbClr val="A4A3A4"/>
          </p15:clr>
        </p15:guide>
        <p15:guide id="4" pos="6296" userDrawn="1">
          <p15:clr>
            <a:srgbClr val="A4A3A4"/>
          </p15:clr>
        </p15:guide>
        <p15:guide id="5" orient="horz" pos="496" userDrawn="1">
          <p15:clr>
            <a:srgbClr val="A4A3A4"/>
          </p15:clr>
        </p15:guide>
        <p15:guide id="6" orient="horz" pos="1566" userDrawn="1">
          <p15:clr>
            <a:srgbClr val="A4A3A4"/>
          </p15:clr>
        </p15:guide>
        <p15:guide id="7" orient="horz" pos="10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CEC"/>
    <a:srgbClr val="404040"/>
    <a:srgbClr val="747474"/>
    <a:srgbClr val="EC5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83" autoAdjust="0"/>
    <p:restoredTop sz="94660"/>
  </p:normalViewPr>
  <p:slideViewPr>
    <p:cSldViewPr>
      <p:cViewPr>
        <p:scale>
          <a:sx n="93" d="100"/>
          <a:sy n="93" d="100"/>
        </p:scale>
        <p:origin x="246" y="-108"/>
      </p:cViewPr>
      <p:guideLst>
        <p:guide orient="horz" pos="798"/>
        <p:guide pos="440"/>
        <p:guide orient="horz" pos="4302"/>
        <p:guide pos="6296"/>
        <p:guide orient="horz" pos="496"/>
        <p:guide orient="horz" pos="1566"/>
        <p:guide orient="horz" pos="10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6DE11-ADC0-487F-9219-D2859FD74053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62053-ABA9-4C0D-9285-D6314CC7C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02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4376-5FB2-4FC6-85F4-2E9B545C08C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77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1052" y="2342515"/>
            <a:ext cx="9078595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2105" y="4231640"/>
            <a:ext cx="747649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035" y="1737995"/>
            <a:ext cx="4646104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0560" y="1737995"/>
            <a:ext cx="4646104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035" y="302260"/>
            <a:ext cx="9612630" cy="1209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035" y="1737995"/>
            <a:ext cx="961263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1438" y="7027545"/>
            <a:ext cx="3417824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035" y="7027545"/>
            <a:ext cx="2456561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0104" y="7027545"/>
            <a:ext cx="2456561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  <p:sp>
        <p:nvSpPr>
          <p:cNvPr id="4362" name="Прямоугольник 4361"/>
          <p:cNvSpPr/>
          <p:nvPr/>
        </p:nvSpPr>
        <p:spPr>
          <a:xfrm>
            <a:off x="2298700" y="6810315"/>
            <a:ext cx="7785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СЕРИЙНЫЕ, ИННОВАЦИОННЫЕ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ТРАМВАЙНЫЕ ВАГОНЫ</a:t>
            </a:r>
          </a:p>
        </p:txBody>
      </p:sp>
      <p:sp>
        <p:nvSpPr>
          <p:cNvPr id="2063" name="TextBox 2062"/>
          <p:cNvSpPr txBox="1"/>
          <p:nvPr/>
        </p:nvSpPr>
        <p:spPr>
          <a:xfrm>
            <a:off x="611037" y="6363902"/>
            <a:ext cx="9458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404040"/>
                </a:solidFill>
              </a:rPr>
              <a:t>АО «УРАЛТРАНСМАШ»</a:t>
            </a:r>
          </a:p>
        </p:txBody>
      </p:sp>
      <p:pic>
        <p:nvPicPr>
          <p:cNvPr id="2064" name="Рисунок 206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352425"/>
            <a:ext cx="1252220" cy="4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2300" y="846118"/>
            <a:ext cx="5607882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71-411</a:t>
            </a:r>
          </a:p>
          <a:p>
            <a:pPr eaLnBrk="1" hangingPunct="1">
              <a:defRPr/>
            </a:pP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300" y="1353866"/>
            <a:ext cx="338547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ЭКСПЛУАТАЦИЯ В ГОРОДАХ РОССИИ:</a:t>
            </a:r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94308" y="1724025"/>
            <a:ext cx="9300592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0292" y="1797248"/>
            <a:ext cx="17281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Blip>
                <a:blip r:embed="rId3"/>
              </a:buBlip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Евпатория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1953"/>
            <a:ext cx="5260848" cy="41574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2671953"/>
            <a:ext cx="5346700" cy="41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21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27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22300" y="846118"/>
            <a:ext cx="5607882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71-411</a:t>
            </a:r>
          </a:p>
          <a:p>
            <a:pPr eaLnBrk="1" hangingPunct="1">
              <a:defRPr/>
            </a:pP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11514"/>
          <a:stretch/>
        </p:blipFill>
        <p:spPr>
          <a:xfrm>
            <a:off x="2981266" y="1647826"/>
            <a:ext cx="4953000" cy="518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4" r="13657"/>
          <a:stretch/>
        </p:blipFill>
        <p:spPr>
          <a:xfrm>
            <a:off x="8013700" y="1657462"/>
            <a:ext cx="2670789" cy="29941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r="5538"/>
          <a:stretch/>
        </p:blipFill>
        <p:spPr>
          <a:xfrm>
            <a:off x="8022611" y="4741545"/>
            <a:ext cx="2670789" cy="2087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r="6959"/>
          <a:stretch/>
        </p:blipFill>
        <p:spPr>
          <a:xfrm>
            <a:off x="8911" y="1657462"/>
            <a:ext cx="2895600" cy="517196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r="16813"/>
          <a:stretch/>
        </p:blipFill>
        <p:spPr>
          <a:xfrm>
            <a:off x="9740" y="1647825"/>
            <a:ext cx="3276600" cy="5190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r="10634"/>
          <a:stretch/>
        </p:blipFill>
        <p:spPr>
          <a:xfrm>
            <a:off x="3365500" y="1647825"/>
            <a:ext cx="7315200" cy="51816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1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2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300" y="846118"/>
            <a:ext cx="5607882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71-411</a:t>
            </a:r>
          </a:p>
          <a:p>
            <a:pPr eaLnBrk="1" hangingPunct="1">
              <a:defRPr/>
            </a:pP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51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1612900" y="4238625"/>
            <a:ext cx="7529759" cy="601974"/>
            <a:chOff x="6892701" y="2988155"/>
            <a:chExt cx="3457041" cy="465529"/>
          </a:xfrm>
        </p:grpSpPr>
        <p:sp>
          <p:nvSpPr>
            <p:cNvPr id="26" name="TextBox 25"/>
            <p:cNvSpPr txBox="1"/>
            <p:nvPr/>
          </p:nvSpPr>
          <p:spPr>
            <a:xfrm>
              <a:off x="6892701" y="3287073"/>
              <a:ext cx="3453446" cy="166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14 700</a:t>
              </a: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6892702" y="2988155"/>
              <a:ext cx="3457040" cy="458483"/>
              <a:chOff x="4618255" y="2187036"/>
              <a:chExt cx="2183015" cy="288032"/>
            </a:xfrm>
          </p:grpSpPr>
          <p:cxnSp>
            <p:nvCxnSpPr>
              <p:cNvPr id="30" name="Прямая соединительная линия 29"/>
              <p:cNvCxnSpPr/>
              <p:nvPr/>
            </p:nvCxnSpPr>
            <p:spPr>
              <a:xfrm>
                <a:off x="4618255" y="2187036"/>
                <a:ext cx="1072" cy="288032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>
              <a:xfrm>
                <a:off x="6800198" y="2187036"/>
                <a:ext cx="1072" cy="288032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4618255" y="2475068"/>
                <a:ext cx="2183015" cy="0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Группа 23"/>
            <p:cNvGrpSpPr/>
            <p:nvPr/>
          </p:nvGrpSpPr>
          <p:grpSpPr>
            <a:xfrm>
              <a:off x="7767317" y="2992794"/>
              <a:ext cx="1714253" cy="305695"/>
              <a:chOff x="5168943" y="2204864"/>
              <a:chExt cx="1027969" cy="174434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>
              <a:xfrm>
                <a:off x="5168943" y="2204864"/>
                <a:ext cx="0" cy="174434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5168943" y="2379298"/>
                <a:ext cx="1027969" cy="0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6196912" y="2204864"/>
                <a:ext cx="0" cy="174281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7801729" y="3159122"/>
              <a:ext cx="1638410" cy="166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7 500</a:t>
              </a:r>
            </a:p>
          </p:txBody>
        </p:sp>
      </p:grpSp>
      <p:pic>
        <p:nvPicPr>
          <p:cNvPr id="35" name="Рисунок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14546" y="1716792"/>
            <a:ext cx="7518284" cy="273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1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2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 flipV="1">
            <a:off x="698500" y="4451253"/>
            <a:ext cx="9296400" cy="8449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па 35"/>
          <p:cNvGrpSpPr/>
          <p:nvPr/>
        </p:nvGrpSpPr>
        <p:grpSpPr>
          <a:xfrm>
            <a:off x="3033700" y="5289154"/>
            <a:ext cx="4599000" cy="1427371"/>
            <a:chOff x="8383983" y="725531"/>
            <a:chExt cx="3472624" cy="1077783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4050" y="725531"/>
              <a:ext cx="3132557" cy="835349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8383983" y="849207"/>
              <a:ext cx="36740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</a:p>
            <a:p>
              <a:endPara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424310" y="894634"/>
              <a:ext cx="553395" cy="720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179</a:t>
              </a:r>
            </a:p>
            <a:p>
              <a:endPara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29385" y="892659"/>
              <a:ext cx="688959" cy="395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18+1</a:t>
              </a: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2300" y="846118"/>
            <a:ext cx="5607882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71-411</a:t>
            </a:r>
          </a:p>
          <a:p>
            <a:pPr eaLnBrk="1" hangingPunct="1">
              <a:defRPr/>
            </a:pP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2300" y="846118"/>
            <a:ext cx="6045886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71-411-03</a:t>
            </a:r>
          </a:p>
          <a:p>
            <a:pPr eaLnBrk="1" hangingPunct="1">
              <a:defRPr/>
            </a:pP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300" y="1353866"/>
            <a:ext cx="338547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ЭКСПЛУАТАЦИЯ В ГОРОДАХ РОССИИ:</a:t>
            </a:r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94308" y="1724025"/>
            <a:ext cx="7920880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0292" y="1797248"/>
            <a:ext cx="17281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Blip>
                <a:blip r:embed="rId3"/>
              </a:buBlip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Евпатория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5156"/>
            <a:ext cx="8004048" cy="41574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216" y="2675156"/>
            <a:ext cx="2615184" cy="416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3510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r="19139"/>
          <a:stretch/>
        </p:blipFill>
        <p:spPr>
          <a:xfrm>
            <a:off x="2984500" y="1647825"/>
            <a:ext cx="7708900" cy="5200376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1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2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300" y="846118"/>
            <a:ext cx="6045886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71-411-03</a:t>
            </a:r>
          </a:p>
          <a:p>
            <a:pPr eaLnBrk="1" hangingPunct="1">
              <a:defRPr/>
            </a:pP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7825"/>
            <a:ext cx="289568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88851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1612901" y="4474851"/>
            <a:ext cx="7529756" cy="601974"/>
            <a:chOff x="6892702" y="2988155"/>
            <a:chExt cx="3457040" cy="465529"/>
          </a:xfrm>
        </p:grpSpPr>
        <p:sp>
          <p:nvSpPr>
            <p:cNvPr id="26" name="TextBox 25"/>
            <p:cNvSpPr txBox="1"/>
            <p:nvPr/>
          </p:nvSpPr>
          <p:spPr>
            <a:xfrm>
              <a:off x="6892702" y="3287073"/>
              <a:ext cx="3453446" cy="166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14 700</a:t>
              </a: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6892702" y="2988155"/>
              <a:ext cx="3457040" cy="458483"/>
              <a:chOff x="4618255" y="2187036"/>
              <a:chExt cx="2183015" cy="288032"/>
            </a:xfrm>
          </p:grpSpPr>
          <p:cxnSp>
            <p:nvCxnSpPr>
              <p:cNvPr id="30" name="Прямая соединительная линия 29"/>
              <p:cNvCxnSpPr/>
              <p:nvPr/>
            </p:nvCxnSpPr>
            <p:spPr>
              <a:xfrm>
                <a:off x="4618255" y="2187036"/>
                <a:ext cx="1072" cy="288032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>
              <a:xfrm>
                <a:off x="6800198" y="2187036"/>
                <a:ext cx="1072" cy="288032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4618255" y="2475068"/>
                <a:ext cx="2183015" cy="0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Группа 23"/>
            <p:cNvGrpSpPr/>
            <p:nvPr/>
          </p:nvGrpSpPr>
          <p:grpSpPr>
            <a:xfrm>
              <a:off x="7767320" y="2992794"/>
              <a:ext cx="1714248" cy="305695"/>
              <a:chOff x="5168945" y="2204864"/>
              <a:chExt cx="1027966" cy="174434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>
              <a:xfrm>
                <a:off x="5168945" y="2204864"/>
                <a:ext cx="0" cy="174434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5168945" y="2379298"/>
                <a:ext cx="1027966" cy="0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6196911" y="2204864"/>
                <a:ext cx="0" cy="174281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7837151" y="3159122"/>
              <a:ext cx="1569671" cy="166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7 500</a:t>
              </a:r>
            </a:p>
          </p:txBody>
        </p:sp>
      </p:grpSp>
      <p:pic>
        <p:nvPicPr>
          <p:cNvPr id="35" name="Рисунок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31695" y="1724025"/>
            <a:ext cx="7507263" cy="27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1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2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719988" y="4467225"/>
            <a:ext cx="9274912" cy="7626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па 35"/>
          <p:cNvGrpSpPr/>
          <p:nvPr/>
        </p:nvGrpSpPr>
        <p:grpSpPr>
          <a:xfrm>
            <a:off x="3033700" y="5289154"/>
            <a:ext cx="4599000" cy="1427371"/>
            <a:chOff x="8383983" y="725531"/>
            <a:chExt cx="3472624" cy="1077783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4050" y="725531"/>
              <a:ext cx="3132557" cy="835349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8383983" y="849207"/>
              <a:ext cx="36740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</a:p>
            <a:p>
              <a:endPara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424310" y="894634"/>
              <a:ext cx="553395" cy="720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114</a:t>
              </a:r>
              <a:endPara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endPara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29385" y="892659"/>
              <a:ext cx="688959" cy="395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17+1</a:t>
              </a:r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2300" y="846118"/>
            <a:ext cx="6045886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71-411-03</a:t>
            </a:r>
          </a:p>
          <a:p>
            <a:pPr eaLnBrk="1" hangingPunct="1">
              <a:defRPr/>
            </a:pP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75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1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2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75" t="21452" r="17245" b="12411"/>
          <a:stretch/>
        </p:blipFill>
        <p:spPr bwMode="auto">
          <a:xfrm>
            <a:off x="801783" y="1627439"/>
            <a:ext cx="9170791" cy="520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565900" y="6000661"/>
            <a:ext cx="25146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ТРАМВАЙНАЯ тележка модели 71-411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</a:t>
            </a:r>
            <a:endParaRPr lang="ru-RU" sz="1100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(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колея 1000мм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)</a:t>
            </a:r>
            <a:endParaRPr lang="ru-RU" sz="1100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  <a:p>
            <a:pPr eaLnBrk="1" hangingPunct="1">
              <a:defRPr/>
            </a:pPr>
            <a:endParaRPr lang="ru-RU" sz="1100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2300" y="846118"/>
            <a:ext cx="6045886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71-411-03</a:t>
            </a:r>
          </a:p>
          <a:p>
            <a:pPr eaLnBrk="1" hangingPunct="1">
              <a:defRPr/>
            </a:pP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24899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 r="11958"/>
          <a:stretch/>
        </p:blipFill>
        <p:spPr>
          <a:xfrm>
            <a:off x="6032500" y="1670308"/>
            <a:ext cx="4660900" cy="5172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300" y="846118"/>
            <a:ext cx="550407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71-415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r="16162"/>
          <a:stretch/>
        </p:blipFill>
        <p:spPr>
          <a:xfrm>
            <a:off x="0" y="1647825"/>
            <a:ext cx="596127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8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92"/>
          <a:stretch/>
        </p:blipFill>
        <p:spPr>
          <a:xfrm>
            <a:off x="0" y="1659494"/>
            <a:ext cx="6946900" cy="51699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8060" r="7249" b="6428"/>
          <a:stretch/>
        </p:blipFill>
        <p:spPr>
          <a:xfrm>
            <a:off x="7023100" y="1647825"/>
            <a:ext cx="3670300" cy="31905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t="1199" r="12847" b="1053"/>
          <a:stretch/>
        </p:blipFill>
        <p:spPr>
          <a:xfrm>
            <a:off x="8899275" y="4917952"/>
            <a:ext cx="1802235" cy="19114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5"/>
          <a:stretch/>
        </p:blipFill>
        <p:spPr>
          <a:xfrm>
            <a:off x="7023100" y="4917951"/>
            <a:ext cx="1802235" cy="19114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2300" y="846118"/>
            <a:ext cx="550407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71-415</a:t>
            </a:r>
          </a:p>
        </p:txBody>
      </p:sp>
      <p:grpSp>
        <p:nvGrpSpPr>
          <p:cNvPr id="1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1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9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2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Прямоугольник 21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</p:spTree>
    <p:extLst>
      <p:ext uri="{BB962C8B-B14F-4D97-AF65-F5344CB8AC3E}">
        <p14:creationId xmlns:p14="http://schemas.microsoft.com/office/powerpoint/2010/main" val="380477255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0165" y="1114425"/>
            <a:ext cx="3151115" cy="646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АО «</a:t>
            </a:r>
            <a:r>
              <a:rPr lang="ru-RU" sz="16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Уралтрансмаш</a:t>
            </a: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—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предприятие с</a:t>
            </a:r>
            <a:endParaRPr lang="ru-RU" sz="14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283104"/>
              </p:ext>
            </p:extLst>
          </p:nvPr>
        </p:nvGraphicFramePr>
        <p:xfrm>
          <a:off x="692502" y="2789102"/>
          <a:ext cx="2374348" cy="40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560320" imgH="33528" progId="CorelDraw.Graphic.17">
                  <p:embed/>
                </p:oleObj>
              </mc:Choice>
              <mc:Fallback>
                <p:oleObj name="CorelDRAW" r:id="rId2" imgW="2560320" imgH="33528" progId="CorelDraw.Graphic.17">
                  <p:embed/>
                  <p:pic>
                    <p:nvPicPr>
                      <p:cNvPr id="6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502" y="2789102"/>
                        <a:ext cx="2374348" cy="40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6379" y="2931416"/>
            <a:ext cx="2404826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1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Акционерное общество</a:t>
            </a:r>
          </a:p>
          <a:p>
            <a:pPr>
              <a:defRPr/>
            </a:pPr>
            <a:r>
              <a:rPr lang="ru-RU" sz="11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«Уральский завод транспортного </a:t>
            </a:r>
          </a:p>
          <a:p>
            <a:pPr>
              <a:defRPr/>
            </a:pPr>
            <a:r>
              <a:rPr lang="ru-RU" sz="11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машиностроения» - </a:t>
            </a:r>
          </a:p>
          <a:p>
            <a:pPr>
              <a:defRPr/>
            </a:pPr>
            <a:r>
              <a:rPr lang="ru-RU" sz="11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старейшее предприятие России,</a:t>
            </a:r>
          </a:p>
          <a:p>
            <a:pPr>
              <a:defRPr/>
            </a:pPr>
            <a:r>
              <a:rPr lang="ru-RU" sz="11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основанное в 1817 году в </a:t>
            </a:r>
          </a:p>
          <a:p>
            <a:pPr>
              <a:defRPr/>
            </a:pPr>
            <a:r>
              <a:rPr lang="ru-RU" sz="11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Екатеринбурге.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0270" y="4597683"/>
            <a:ext cx="6139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работы на рынке </a:t>
            </a:r>
          </a:p>
          <a:p>
            <a:pPr>
              <a:defRPr/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трамвайного производства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573" y="5259058"/>
            <a:ext cx="37473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В настоящее время завод выпускает трамвайные вагоны, оборудование для нефтедобывающего сектора и железнодорожного транспорта,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машины специального назначения на уровне мировых образцов: АО “</a:t>
            </a:r>
            <a:r>
              <a:rPr lang="ru-RU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Уралтрансмаш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” входит в состав интегрированной структуры АО “Научно-производственная корпорация “Уралвагонзавод”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уникальное машиностроительное объединение, обладающее мощным техническим и интеллектуальным потенциалом, являющееся одним из крупнейших  научно-производственных комплексов России.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0165" y="1736047"/>
            <a:ext cx="2898892" cy="11139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200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-летней </a:t>
            </a:r>
          </a:p>
          <a:p>
            <a:pPr>
              <a:defRPr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историей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0165" y="4103828"/>
            <a:ext cx="2900745" cy="6827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23  </a:t>
            </a: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года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grpSp>
        <p:nvGrpSpPr>
          <p:cNvPr id="27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28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32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1904" r="3721" b="1669"/>
          <a:stretch/>
        </p:blipFill>
        <p:spPr>
          <a:xfrm>
            <a:off x="7889648" y="6617"/>
            <a:ext cx="2814470" cy="3232951"/>
          </a:xfrm>
          <a:prstGeom prst="rect">
            <a:avLst/>
          </a:prstGeom>
        </p:spPr>
      </p:pic>
      <p:sp>
        <p:nvSpPr>
          <p:cNvPr id="23" name="object 2"/>
          <p:cNvSpPr/>
          <p:nvPr/>
        </p:nvSpPr>
        <p:spPr>
          <a:xfrm>
            <a:off x="706832" y="7015155"/>
            <a:ext cx="9080473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3131" r="9246" b="4956"/>
          <a:stretch/>
        </p:blipFill>
        <p:spPr>
          <a:xfrm>
            <a:off x="7901438" y="3323444"/>
            <a:ext cx="2791962" cy="356683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b="2017"/>
          <a:stretch/>
        </p:blipFill>
        <p:spPr>
          <a:xfrm>
            <a:off x="4424934" y="0"/>
            <a:ext cx="3365500" cy="23069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9" b="281"/>
          <a:stretch/>
        </p:blipFill>
        <p:spPr>
          <a:xfrm>
            <a:off x="4439833" y="2402833"/>
            <a:ext cx="3370473" cy="230884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3" b="751"/>
          <a:stretch/>
        </p:blipFill>
        <p:spPr>
          <a:xfrm>
            <a:off x="4439833" y="4774119"/>
            <a:ext cx="3370473" cy="211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r="1322"/>
          <a:stretch/>
        </p:blipFill>
        <p:spPr>
          <a:xfrm>
            <a:off x="1" y="1647825"/>
            <a:ext cx="5270500" cy="52008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7" t="6032" r="2238"/>
          <a:stretch/>
        </p:blipFill>
        <p:spPr>
          <a:xfrm>
            <a:off x="5346699" y="1647828"/>
            <a:ext cx="5372243" cy="51815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2300" y="846118"/>
            <a:ext cx="550407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71-415</a:t>
            </a:r>
          </a:p>
        </p:txBody>
      </p:sp>
      <p:grpSp>
        <p:nvGrpSpPr>
          <p:cNvPr id="14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15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9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9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Прямоугольник 21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</p:spTree>
    <p:extLst>
      <p:ext uri="{BB962C8B-B14F-4D97-AF65-F5344CB8AC3E}">
        <p14:creationId xmlns:p14="http://schemas.microsoft.com/office/powerpoint/2010/main" val="4026537625"/>
      </p:ext>
    </p:extLst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3" b="7050"/>
          <a:stretch/>
        </p:blipFill>
        <p:spPr>
          <a:xfrm>
            <a:off x="698500" y="1647825"/>
            <a:ext cx="9296400" cy="5181600"/>
          </a:xfrm>
          <a:prstGeom prst="rect">
            <a:avLst/>
          </a:prstGeom>
        </p:spPr>
      </p:pic>
      <p:sp>
        <p:nvSpPr>
          <p:cNvPr id="10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Прямоугольник 12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300" y="846118"/>
            <a:ext cx="550407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71-415</a:t>
            </a:r>
          </a:p>
        </p:txBody>
      </p:sp>
      <p:grpSp>
        <p:nvGrpSpPr>
          <p:cNvPr id="16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17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21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569BA57-53D9-43EC-B1EA-D7D1927D13ED}"/>
              </a:ext>
            </a:extLst>
          </p:cNvPr>
          <p:cNvSpPr txBox="1"/>
          <p:nvPr/>
        </p:nvSpPr>
        <p:spPr>
          <a:xfrm>
            <a:off x="6565900" y="6000661"/>
            <a:ext cx="2514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ТРАМВАЙНАЯ тележка модели </a:t>
            </a:r>
            <a:endParaRPr lang="en-US" sz="1100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71-41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5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, 71-418</a:t>
            </a:r>
          </a:p>
        </p:txBody>
      </p:sp>
    </p:spTree>
    <p:extLst>
      <p:ext uri="{BB962C8B-B14F-4D97-AF65-F5344CB8AC3E}">
        <p14:creationId xmlns:p14="http://schemas.microsoft.com/office/powerpoint/2010/main" val="1498856452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r="5949"/>
          <a:stretch/>
        </p:blipFill>
        <p:spPr>
          <a:xfrm>
            <a:off x="6353499" y="2161745"/>
            <a:ext cx="4339901" cy="467088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2300" y="846118"/>
            <a:ext cx="57220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71-415Р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1126"/>
          <a:stretch/>
        </p:blipFill>
        <p:spPr>
          <a:xfrm>
            <a:off x="12700" y="2161745"/>
            <a:ext cx="6248400" cy="467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7708"/>
            <a:ext cx="8089900" cy="476070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2300" y="846118"/>
            <a:ext cx="57220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71-415Р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068" y="2063492"/>
            <a:ext cx="2516632" cy="15174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068" y="3674313"/>
            <a:ext cx="2516632" cy="315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6280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2300" y="846118"/>
            <a:ext cx="57220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71-415Р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3496132" y="4480659"/>
            <a:ext cx="3737354" cy="171725"/>
            <a:chOff x="3496132" y="4480659"/>
            <a:chExt cx="3737354" cy="18820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3496132" y="4668864"/>
              <a:ext cx="3736516" cy="0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 flipV="1">
              <a:off x="3502672" y="4480659"/>
              <a:ext cx="1" cy="185361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H="1" flipV="1">
              <a:off x="7233485" y="4480659"/>
              <a:ext cx="1" cy="185361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437533" y="4620453"/>
            <a:ext cx="7825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16 500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87744" y="4495096"/>
            <a:ext cx="37209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7 460</a:t>
            </a:r>
          </a:p>
        </p:txBody>
      </p:sp>
      <p:sp>
        <p:nvSpPr>
          <p:cNvPr id="23" name="object 1583"/>
          <p:cNvSpPr/>
          <p:nvPr/>
        </p:nvSpPr>
        <p:spPr>
          <a:xfrm flipV="1">
            <a:off x="701880" y="4451728"/>
            <a:ext cx="9289845" cy="45719"/>
          </a:xfrm>
          <a:custGeom>
            <a:avLst/>
            <a:gdLst/>
            <a:ahLst/>
            <a:cxnLst/>
            <a:rect l="l" t="t" r="r" b="b"/>
            <a:pathLst>
              <a:path w="8923020">
                <a:moveTo>
                  <a:pt x="8922536" y="0"/>
                </a:moveTo>
                <a:lnTo>
                  <a:pt x="0" y="0"/>
                </a:lnTo>
              </a:path>
            </a:pathLst>
          </a:custGeom>
          <a:ln w="17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Группа 23"/>
          <p:cNvGrpSpPr/>
          <p:nvPr/>
        </p:nvGrpSpPr>
        <p:grpSpPr>
          <a:xfrm>
            <a:off x="3419096" y="5434843"/>
            <a:ext cx="3855208" cy="1141614"/>
            <a:chOff x="8383983" y="725735"/>
            <a:chExt cx="3472624" cy="1028322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4050" y="725735"/>
              <a:ext cx="3132557" cy="834941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8383983" y="849207"/>
              <a:ext cx="330947" cy="859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</a:p>
            <a:p>
              <a:endPara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546331" y="894634"/>
              <a:ext cx="660162" cy="859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174</a:t>
              </a:r>
            </a:p>
            <a:p>
              <a:endPara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629385" y="892659"/>
              <a:ext cx="821881" cy="471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38+1</a:t>
              </a: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1437533" y="4756923"/>
            <a:ext cx="7825066" cy="40101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1442617" y="4157977"/>
            <a:ext cx="2939" cy="59883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9259511" y="4157977"/>
            <a:ext cx="3088" cy="641611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39" y="1750800"/>
            <a:ext cx="7867956" cy="2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7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1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300" y="846118"/>
            <a:ext cx="57220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71-418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r="2559"/>
          <a:stretch/>
        </p:blipFill>
        <p:spPr>
          <a:xfrm>
            <a:off x="12700" y="2486025"/>
            <a:ext cx="6096000" cy="43590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2486025"/>
            <a:ext cx="4506050" cy="435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5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7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1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8" b="8659"/>
          <a:stretch/>
        </p:blipFill>
        <p:spPr>
          <a:xfrm>
            <a:off x="0" y="1626391"/>
            <a:ext cx="10689336" cy="52030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2300" y="846118"/>
            <a:ext cx="57220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71-418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25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7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1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2300" y="846118"/>
            <a:ext cx="57220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71-418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6700"/>
          <a:stretch/>
        </p:blipFill>
        <p:spPr>
          <a:xfrm>
            <a:off x="677164" y="1419225"/>
            <a:ext cx="933907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2662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21037" y="3304973"/>
            <a:ext cx="4302781" cy="717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r>
              <a:rPr lang="ru-RU" sz="3088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352425"/>
            <a:ext cx="1252220" cy="47185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148182" y="6677025"/>
            <a:ext cx="1856105" cy="288290"/>
            <a:chOff x="719989" y="511811"/>
            <a:chExt cx="1856105" cy="288290"/>
          </a:xfrm>
        </p:grpSpPr>
        <p:sp>
          <p:nvSpPr>
            <p:cNvPr id="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1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6064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2300" y="846118"/>
            <a:ext cx="550407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71-401</a:t>
            </a:r>
          </a:p>
          <a:p>
            <a:pPr eaLnBrk="1" hangingPunct="1">
              <a:defRPr/>
            </a:pP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4" t="22601" r="16742" b="14934"/>
          <a:stretch/>
        </p:blipFill>
        <p:spPr>
          <a:xfrm>
            <a:off x="12700" y="1647825"/>
            <a:ext cx="6400800" cy="51816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8" r="23937"/>
          <a:stretch/>
        </p:blipFill>
        <p:spPr>
          <a:xfrm>
            <a:off x="6489701" y="1647825"/>
            <a:ext cx="4191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4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2300" y="846118"/>
            <a:ext cx="7698582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71-402 «СПЕКТР-1»</a:t>
            </a:r>
          </a:p>
          <a:p>
            <a:pPr eaLnBrk="1" hangingPunct="1">
              <a:defRPr/>
            </a:pP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7" t="-81" r="8370" b="681"/>
          <a:stretch/>
        </p:blipFill>
        <p:spPr>
          <a:xfrm>
            <a:off x="4965700" y="1647825"/>
            <a:ext cx="5715000" cy="51749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5"/>
          <a:stretch/>
        </p:blipFill>
        <p:spPr>
          <a:xfrm>
            <a:off x="194" y="1647825"/>
            <a:ext cx="4889306" cy="51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2300" y="846118"/>
            <a:ext cx="550407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71-403</a:t>
            </a:r>
          </a:p>
          <a:p>
            <a:pPr eaLnBrk="1" hangingPunct="1">
              <a:defRPr/>
            </a:pP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1" t="25467" r="30864" b="2468"/>
          <a:stretch/>
        </p:blipFill>
        <p:spPr>
          <a:xfrm>
            <a:off x="0" y="1647825"/>
            <a:ext cx="3898900" cy="5181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19255" r="8218" b="3088"/>
          <a:stretch/>
        </p:blipFill>
        <p:spPr>
          <a:xfrm>
            <a:off x="3975100" y="1647825"/>
            <a:ext cx="6705600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2300" y="846118"/>
            <a:ext cx="550407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71-405</a:t>
            </a:r>
          </a:p>
          <a:p>
            <a:pPr eaLnBrk="1" hangingPunct="1">
              <a:defRPr/>
            </a:pP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/>
          <a:stretch/>
        </p:blipFill>
        <p:spPr>
          <a:xfrm>
            <a:off x="12699" y="1647825"/>
            <a:ext cx="3922709" cy="51828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5" r="6694"/>
          <a:stretch/>
        </p:blipFill>
        <p:spPr>
          <a:xfrm>
            <a:off x="3990561" y="1656935"/>
            <a:ext cx="6705600" cy="51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0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8" y="1660022"/>
            <a:ext cx="6192078" cy="51694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1" y="1660021"/>
            <a:ext cx="4432300" cy="5169405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grpSp>
        <p:nvGrpSpPr>
          <p:cNvPr id="6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7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1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22300" y="846118"/>
            <a:ext cx="550407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71-407</a:t>
            </a:r>
          </a:p>
        </p:txBody>
      </p:sp>
    </p:spTree>
    <p:extLst>
      <p:ext uri="{BB962C8B-B14F-4D97-AF65-F5344CB8AC3E}">
        <p14:creationId xmlns:p14="http://schemas.microsoft.com/office/powerpoint/2010/main" val="413668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2300" y="846118"/>
            <a:ext cx="5597045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71-407</a:t>
            </a:r>
          </a:p>
          <a:p>
            <a:pPr eaLnBrk="1" hangingPunct="1">
              <a:defRPr/>
            </a:pP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5156"/>
            <a:ext cx="5193220" cy="41667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96" y="2662629"/>
            <a:ext cx="5404104" cy="41574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2300" y="1353866"/>
            <a:ext cx="338547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ЭКСПЛУАТАЦИЯ В ГОРОДАХ РОССИИ:</a:t>
            </a:r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94308" y="1724025"/>
            <a:ext cx="9300592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50292" y="1797248"/>
            <a:ext cx="172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Blip>
                <a:blip r:embed="rId5"/>
              </a:buBlip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Санкт-Петербург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6100" y="2028825"/>
            <a:ext cx="172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Blip>
                <a:blip r:embed="rId5"/>
              </a:buBlip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Екатеринбург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94508" y="1800225"/>
            <a:ext cx="172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Blip>
                <a:blip r:embed="rId5"/>
              </a:buBlip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Краснодар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17700" y="2031802"/>
            <a:ext cx="172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Blip>
                <a:blip r:embed="rId5"/>
              </a:buBlip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Омск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37508" y="1800225"/>
            <a:ext cx="2039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Blip>
                <a:blip r:embed="rId5"/>
              </a:buBlip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Нижний Новгород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13908" y="1800225"/>
            <a:ext cx="172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Blip>
                <a:blip r:embed="rId5"/>
              </a:buBlip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Таганрог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04508" y="1803202"/>
            <a:ext cx="172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Blip>
                <a:blip r:embed="rId5"/>
              </a:buBlip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Тула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66508" y="1803202"/>
            <a:ext cx="172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Blip>
                <a:blip r:embed="rId5"/>
              </a:buBlip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Коломна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33308" y="1800225"/>
            <a:ext cx="172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Blip>
                <a:blip r:embed="rId5"/>
              </a:buBlip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Казань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47708" y="1800225"/>
            <a:ext cx="172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Blip>
                <a:blip r:embed="rId5"/>
              </a:buBlip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Новочеркасск</a:t>
            </a:r>
          </a:p>
        </p:txBody>
      </p:sp>
    </p:spTree>
    <p:extLst>
      <p:ext uri="{BB962C8B-B14F-4D97-AF65-F5344CB8AC3E}">
        <p14:creationId xmlns:p14="http://schemas.microsoft.com/office/powerpoint/2010/main" val="23072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989" y="701515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9252007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98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19989" y="511811"/>
            <a:ext cx="1856105" cy="288290"/>
            <a:chOff x="719989" y="511811"/>
            <a:chExt cx="1856105" cy="288290"/>
          </a:xfrm>
        </p:grpSpPr>
        <p:sp>
          <p:nvSpPr>
            <p:cNvPr id="6" name="object 6"/>
            <p:cNvSpPr/>
            <p:nvPr/>
          </p:nvSpPr>
          <p:spPr>
            <a:xfrm>
              <a:off x="719988" y="511811"/>
              <a:ext cx="1856105" cy="288290"/>
            </a:xfrm>
            <a:custGeom>
              <a:avLst/>
              <a:gdLst/>
              <a:ahLst/>
              <a:cxnLst/>
              <a:rect l="l" t="t" r="r" b="b"/>
              <a:pathLst>
                <a:path w="1856105" h="288290">
                  <a:moveTo>
                    <a:pt x="503072" y="15773"/>
                  </a:moveTo>
                  <a:lnTo>
                    <a:pt x="487413" y="15773"/>
                  </a:lnTo>
                  <a:lnTo>
                    <a:pt x="487413" y="272478"/>
                  </a:lnTo>
                  <a:lnTo>
                    <a:pt x="503072" y="272478"/>
                  </a:lnTo>
                  <a:lnTo>
                    <a:pt x="503072" y="15773"/>
                  </a:lnTo>
                  <a:close/>
                </a:path>
                <a:path w="1856105" h="288290">
                  <a:moveTo>
                    <a:pt x="1855876" y="15773"/>
                  </a:moveTo>
                  <a:lnTo>
                    <a:pt x="1840230" y="15773"/>
                  </a:lnTo>
                  <a:lnTo>
                    <a:pt x="1840230" y="272478"/>
                  </a:lnTo>
                  <a:lnTo>
                    <a:pt x="1855876" y="272478"/>
                  </a:lnTo>
                  <a:lnTo>
                    <a:pt x="1855876" y="15773"/>
                  </a:lnTo>
                  <a:close/>
                </a:path>
                <a:path w="1856105" h="288290">
                  <a:moveTo>
                    <a:pt x="185587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73050"/>
                  </a:lnTo>
                  <a:lnTo>
                    <a:pt x="0" y="288290"/>
                  </a:lnTo>
                  <a:lnTo>
                    <a:pt x="1855876" y="288290"/>
                  </a:lnTo>
                  <a:lnTo>
                    <a:pt x="1855876" y="273050"/>
                  </a:lnTo>
                  <a:lnTo>
                    <a:pt x="15646" y="273050"/>
                  </a:lnTo>
                  <a:lnTo>
                    <a:pt x="15646" y="15240"/>
                  </a:lnTo>
                  <a:lnTo>
                    <a:pt x="1855876" y="15240"/>
                  </a:lnTo>
                  <a:lnTo>
                    <a:pt x="185587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5646" y="527581"/>
              <a:ext cx="471805" cy="257175"/>
            </a:xfrm>
            <a:custGeom>
              <a:avLst/>
              <a:gdLst/>
              <a:ahLst/>
              <a:cxnLst/>
              <a:rect l="l" t="t" r="r" b="b"/>
              <a:pathLst>
                <a:path w="471805" h="257175">
                  <a:moveTo>
                    <a:pt x="471761" y="0"/>
                  </a:moveTo>
                  <a:lnTo>
                    <a:pt x="0" y="0"/>
                  </a:lnTo>
                  <a:lnTo>
                    <a:pt x="0" y="256697"/>
                  </a:lnTo>
                  <a:lnTo>
                    <a:pt x="471761" y="256697"/>
                  </a:lnTo>
                  <a:lnTo>
                    <a:pt x="471761" y="0"/>
                  </a:lnTo>
                  <a:close/>
                </a:path>
              </a:pathLst>
            </a:custGeom>
            <a:solidFill>
              <a:srgbClr val="EE5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9820" y="591757"/>
              <a:ext cx="343535" cy="128905"/>
            </a:xfrm>
            <a:custGeom>
              <a:avLst/>
              <a:gdLst/>
              <a:ahLst/>
              <a:cxnLst/>
              <a:rect l="l" t="t" r="r" b="b"/>
              <a:pathLst>
                <a:path w="343534" h="128904">
                  <a:moveTo>
                    <a:pt x="343395" y="120523"/>
                  </a:moveTo>
                  <a:lnTo>
                    <a:pt x="338886" y="112699"/>
                  </a:lnTo>
                  <a:lnTo>
                    <a:pt x="306349" y="56349"/>
                  </a:lnTo>
                  <a:lnTo>
                    <a:pt x="282854" y="56349"/>
                  </a:lnTo>
                  <a:lnTo>
                    <a:pt x="294614" y="36004"/>
                  </a:lnTo>
                  <a:lnTo>
                    <a:pt x="290080" y="28181"/>
                  </a:lnTo>
                  <a:lnTo>
                    <a:pt x="225031" y="28181"/>
                  </a:lnTo>
                  <a:lnTo>
                    <a:pt x="220497" y="36004"/>
                  </a:lnTo>
                  <a:lnTo>
                    <a:pt x="225031" y="43827"/>
                  </a:lnTo>
                  <a:lnTo>
                    <a:pt x="272008" y="43827"/>
                  </a:lnTo>
                  <a:lnTo>
                    <a:pt x="264782" y="56349"/>
                  </a:lnTo>
                  <a:lnTo>
                    <a:pt x="241300" y="56349"/>
                  </a:lnTo>
                  <a:lnTo>
                    <a:pt x="236766" y="64173"/>
                  </a:lnTo>
                  <a:lnTo>
                    <a:pt x="241300" y="71996"/>
                  </a:lnTo>
                  <a:lnTo>
                    <a:pt x="297307" y="71996"/>
                  </a:lnTo>
                  <a:lnTo>
                    <a:pt x="320802" y="112699"/>
                  </a:lnTo>
                  <a:lnTo>
                    <a:pt x="22593" y="112699"/>
                  </a:lnTo>
                  <a:lnTo>
                    <a:pt x="34328" y="92354"/>
                  </a:lnTo>
                  <a:lnTo>
                    <a:pt x="29832" y="84531"/>
                  </a:lnTo>
                  <a:lnTo>
                    <a:pt x="20789" y="84531"/>
                  </a:lnTo>
                  <a:lnTo>
                    <a:pt x="0" y="120523"/>
                  </a:lnTo>
                  <a:lnTo>
                    <a:pt x="4508" y="128358"/>
                  </a:lnTo>
                  <a:lnTo>
                    <a:pt x="338899" y="128358"/>
                  </a:lnTo>
                  <a:lnTo>
                    <a:pt x="343395" y="120523"/>
                  </a:lnTo>
                  <a:close/>
                </a:path>
                <a:path w="343534" h="128904">
                  <a:moveTo>
                    <a:pt x="343395" y="7823"/>
                  </a:moveTo>
                  <a:lnTo>
                    <a:pt x="338899" y="0"/>
                  </a:lnTo>
                  <a:lnTo>
                    <a:pt x="4508" y="0"/>
                  </a:lnTo>
                  <a:lnTo>
                    <a:pt x="0" y="7823"/>
                  </a:lnTo>
                  <a:lnTo>
                    <a:pt x="37058" y="71996"/>
                  </a:lnTo>
                  <a:lnTo>
                    <a:pt x="84035" y="71996"/>
                  </a:lnTo>
                  <a:lnTo>
                    <a:pt x="76809" y="84531"/>
                  </a:lnTo>
                  <a:lnTo>
                    <a:pt x="53314" y="84531"/>
                  </a:lnTo>
                  <a:lnTo>
                    <a:pt x="48793" y="92354"/>
                  </a:lnTo>
                  <a:lnTo>
                    <a:pt x="53314" y="100177"/>
                  </a:lnTo>
                  <a:lnTo>
                    <a:pt x="85852" y="100177"/>
                  </a:lnTo>
                  <a:lnTo>
                    <a:pt x="122897" y="36004"/>
                  </a:lnTo>
                  <a:lnTo>
                    <a:pt x="118376" y="28181"/>
                  </a:lnTo>
                  <a:lnTo>
                    <a:pt x="109334" y="28181"/>
                  </a:lnTo>
                  <a:lnTo>
                    <a:pt x="93065" y="56349"/>
                  </a:lnTo>
                  <a:lnTo>
                    <a:pt x="46088" y="56349"/>
                  </a:lnTo>
                  <a:lnTo>
                    <a:pt x="22593" y="15659"/>
                  </a:lnTo>
                  <a:lnTo>
                    <a:pt x="320802" y="15659"/>
                  </a:lnTo>
                  <a:lnTo>
                    <a:pt x="309067" y="36004"/>
                  </a:lnTo>
                  <a:lnTo>
                    <a:pt x="313575" y="43827"/>
                  </a:lnTo>
                  <a:lnTo>
                    <a:pt x="322605" y="43827"/>
                  </a:lnTo>
                  <a:lnTo>
                    <a:pt x="343395" y="7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655" y="619927"/>
              <a:ext cx="133743" cy="72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37886" y="613148"/>
              <a:ext cx="1078865" cy="74930"/>
            </a:xfrm>
            <a:custGeom>
              <a:avLst/>
              <a:gdLst/>
              <a:ahLst/>
              <a:cxnLst/>
              <a:rect l="l" t="t" r="r" b="b"/>
              <a:pathLst>
                <a:path w="1078864" h="74929">
                  <a:moveTo>
                    <a:pt x="16588" y="0"/>
                  </a:moveTo>
                  <a:lnTo>
                    <a:pt x="0" y="0"/>
                  </a:lnTo>
                  <a:lnTo>
                    <a:pt x="10058" y="44385"/>
                  </a:lnTo>
                  <a:lnTo>
                    <a:pt x="67600" y="44385"/>
                  </a:lnTo>
                  <a:lnTo>
                    <a:pt x="64720" y="61286"/>
                  </a:lnTo>
                  <a:lnTo>
                    <a:pt x="12409" y="61286"/>
                  </a:lnTo>
                  <a:lnTo>
                    <a:pt x="12409" y="74870"/>
                  </a:lnTo>
                  <a:lnTo>
                    <a:pt x="78724" y="74870"/>
                  </a:lnTo>
                  <a:lnTo>
                    <a:pt x="86219" y="30802"/>
                  </a:lnTo>
                  <a:lnTo>
                    <a:pt x="23533" y="30802"/>
                  </a:lnTo>
                  <a:lnTo>
                    <a:pt x="16588" y="0"/>
                  </a:lnTo>
                  <a:close/>
                </a:path>
                <a:path w="1078864" h="74929">
                  <a:moveTo>
                    <a:pt x="91457" y="0"/>
                  </a:moveTo>
                  <a:lnTo>
                    <a:pt x="75196" y="0"/>
                  </a:lnTo>
                  <a:lnTo>
                    <a:pt x="69951" y="30802"/>
                  </a:lnTo>
                  <a:lnTo>
                    <a:pt x="86219" y="30802"/>
                  </a:lnTo>
                  <a:lnTo>
                    <a:pt x="91457" y="0"/>
                  </a:lnTo>
                  <a:close/>
                </a:path>
                <a:path w="1078864" h="74929">
                  <a:moveTo>
                    <a:pt x="175629" y="10695"/>
                  </a:moveTo>
                  <a:lnTo>
                    <a:pt x="99471" y="10695"/>
                  </a:lnTo>
                  <a:lnTo>
                    <a:pt x="99471" y="74870"/>
                  </a:lnTo>
                  <a:lnTo>
                    <a:pt x="115736" y="74870"/>
                  </a:lnTo>
                  <a:lnTo>
                    <a:pt x="115736" y="57326"/>
                  </a:lnTo>
                  <a:lnTo>
                    <a:pt x="164393" y="57326"/>
                  </a:lnTo>
                  <a:lnTo>
                    <a:pt x="167666" y="43743"/>
                  </a:lnTo>
                  <a:lnTo>
                    <a:pt x="115736" y="43743"/>
                  </a:lnTo>
                  <a:lnTo>
                    <a:pt x="115736" y="24278"/>
                  </a:lnTo>
                  <a:lnTo>
                    <a:pt x="172356" y="24278"/>
                  </a:lnTo>
                  <a:lnTo>
                    <a:pt x="175629" y="10695"/>
                  </a:lnTo>
                  <a:close/>
                </a:path>
                <a:path w="1078864" h="74929">
                  <a:moveTo>
                    <a:pt x="172356" y="24278"/>
                  </a:moveTo>
                  <a:lnTo>
                    <a:pt x="155728" y="24278"/>
                  </a:lnTo>
                  <a:lnTo>
                    <a:pt x="151027" y="43743"/>
                  </a:lnTo>
                  <a:lnTo>
                    <a:pt x="167666" y="43743"/>
                  </a:lnTo>
                  <a:lnTo>
                    <a:pt x="172356" y="24278"/>
                  </a:lnTo>
                  <a:close/>
                </a:path>
                <a:path w="1078864" h="74929">
                  <a:moveTo>
                    <a:pt x="247496" y="10695"/>
                  </a:moveTo>
                  <a:lnTo>
                    <a:pt x="192959" y="10695"/>
                  </a:lnTo>
                  <a:lnTo>
                    <a:pt x="179373" y="74870"/>
                  </a:lnTo>
                  <a:lnTo>
                    <a:pt x="195724" y="74870"/>
                  </a:lnTo>
                  <a:lnTo>
                    <a:pt x="199468" y="57326"/>
                  </a:lnTo>
                  <a:lnTo>
                    <a:pt x="257368" y="57326"/>
                  </a:lnTo>
                  <a:lnTo>
                    <a:pt x="254492" y="43743"/>
                  </a:lnTo>
                  <a:lnTo>
                    <a:pt x="202363" y="43743"/>
                  </a:lnTo>
                  <a:lnTo>
                    <a:pt x="206434" y="24278"/>
                  </a:lnTo>
                  <a:lnTo>
                    <a:pt x="250371" y="24278"/>
                  </a:lnTo>
                  <a:lnTo>
                    <a:pt x="247496" y="10695"/>
                  </a:lnTo>
                  <a:close/>
                </a:path>
                <a:path w="1078864" h="74929">
                  <a:moveTo>
                    <a:pt x="257368" y="57326"/>
                  </a:moveTo>
                  <a:lnTo>
                    <a:pt x="240983" y="57326"/>
                  </a:lnTo>
                  <a:lnTo>
                    <a:pt x="244727" y="74870"/>
                  </a:lnTo>
                  <a:lnTo>
                    <a:pt x="261082" y="74870"/>
                  </a:lnTo>
                  <a:lnTo>
                    <a:pt x="257368" y="57326"/>
                  </a:lnTo>
                  <a:close/>
                </a:path>
                <a:path w="1078864" h="74929">
                  <a:moveTo>
                    <a:pt x="250371" y="24278"/>
                  </a:moveTo>
                  <a:lnTo>
                    <a:pt x="234021" y="24278"/>
                  </a:lnTo>
                  <a:lnTo>
                    <a:pt x="238093" y="43743"/>
                  </a:lnTo>
                  <a:lnTo>
                    <a:pt x="254492" y="43743"/>
                  </a:lnTo>
                  <a:lnTo>
                    <a:pt x="250371" y="24278"/>
                  </a:lnTo>
                  <a:close/>
                </a:path>
                <a:path w="1078864" h="74929">
                  <a:moveTo>
                    <a:pt x="347187" y="10695"/>
                  </a:moveTo>
                  <a:lnTo>
                    <a:pt x="284399" y="10695"/>
                  </a:lnTo>
                  <a:lnTo>
                    <a:pt x="274031" y="61286"/>
                  </a:lnTo>
                  <a:lnTo>
                    <a:pt x="264283" y="61286"/>
                  </a:lnTo>
                  <a:lnTo>
                    <a:pt x="264283" y="74870"/>
                  </a:lnTo>
                  <a:lnTo>
                    <a:pt x="287600" y="74870"/>
                  </a:lnTo>
                  <a:lnTo>
                    <a:pt x="297986" y="24278"/>
                  </a:lnTo>
                  <a:lnTo>
                    <a:pt x="347187" y="24278"/>
                  </a:lnTo>
                  <a:lnTo>
                    <a:pt x="347187" y="10695"/>
                  </a:lnTo>
                  <a:close/>
                </a:path>
                <a:path w="1078864" h="74929">
                  <a:moveTo>
                    <a:pt x="347187" y="24278"/>
                  </a:moveTo>
                  <a:lnTo>
                    <a:pt x="330926" y="24278"/>
                  </a:lnTo>
                  <a:lnTo>
                    <a:pt x="330926" y="74870"/>
                  </a:lnTo>
                  <a:lnTo>
                    <a:pt x="347187" y="74870"/>
                  </a:lnTo>
                  <a:lnTo>
                    <a:pt x="347187" y="24278"/>
                  </a:lnTo>
                  <a:close/>
                </a:path>
                <a:path w="1078864" h="74929">
                  <a:moveTo>
                    <a:pt x="406231" y="13583"/>
                  </a:moveTo>
                  <a:lnTo>
                    <a:pt x="389970" y="13583"/>
                  </a:lnTo>
                  <a:lnTo>
                    <a:pt x="389970" y="74870"/>
                  </a:lnTo>
                  <a:lnTo>
                    <a:pt x="406231" y="74870"/>
                  </a:lnTo>
                  <a:lnTo>
                    <a:pt x="406231" y="13583"/>
                  </a:lnTo>
                  <a:close/>
                </a:path>
                <a:path w="1078864" h="74929">
                  <a:moveTo>
                    <a:pt x="440978" y="0"/>
                  </a:moveTo>
                  <a:lnTo>
                    <a:pt x="355201" y="0"/>
                  </a:lnTo>
                  <a:lnTo>
                    <a:pt x="355201" y="13583"/>
                  </a:lnTo>
                  <a:lnTo>
                    <a:pt x="440978" y="13583"/>
                  </a:lnTo>
                  <a:lnTo>
                    <a:pt x="440978" y="0"/>
                  </a:lnTo>
                  <a:close/>
                </a:path>
                <a:path w="1078864" h="74929">
                  <a:moveTo>
                    <a:pt x="525164" y="10695"/>
                  </a:moveTo>
                  <a:lnTo>
                    <a:pt x="449013" y="10695"/>
                  </a:lnTo>
                  <a:lnTo>
                    <a:pt x="449013" y="74870"/>
                  </a:lnTo>
                  <a:lnTo>
                    <a:pt x="465270" y="74870"/>
                  </a:lnTo>
                  <a:lnTo>
                    <a:pt x="465270" y="57326"/>
                  </a:lnTo>
                  <a:lnTo>
                    <a:pt x="513935" y="57326"/>
                  </a:lnTo>
                  <a:lnTo>
                    <a:pt x="517206" y="43743"/>
                  </a:lnTo>
                  <a:lnTo>
                    <a:pt x="465270" y="43743"/>
                  </a:lnTo>
                  <a:lnTo>
                    <a:pt x="465270" y="24278"/>
                  </a:lnTo>
                  <a:lnTo>
                    <a:pt x="521893" y="24278"/>
                  </a:lnTo>
                  <a:lnTo>
                    <a:pt x="525164" y="10695"/>
                  </a:lnTo>
                  <a:close/>
                </a:path>
                <a:path w="1078864" h="74929">
                  <a:moveTo>
                    <a:pt x="521893" y="24278"/>
                  </a:moveTo>
                  <a:lnTo>
                    <a:pt x="505270" y="24278"/>
                  </a:lnTo>
                  <a:lnTo>
                    <a:pt x="500565" y="43743"/>
                  </a:lnTo>
                  <a:lnTo>
                    <a:pt x="517206" y="43743"/>
                  </a:lnTo>
                  <a:lnTo>
                    <a:pt x="521893" y="24278"/>
                  </a:lnTo>
                  <a:close/>
                </a:path>
                <a:path w="1078864" h="74929">
                  <a:moveTo>
                    <a:pt x="597038" y="10695"/>
                  </a:moveTo>
                  <a:lnTo>
                    <a:pt x="542476" y="10695"/>
                  </a:lnTo>
                  <a:lnTo>
                    <a:pt x="528894" y="74870"/>
                  </a:lnTo>
                  <a:lnTo>
                    <a:pt x="545263" y="74870"/>
                  </a:lnTo>
                  <a:lnTo>
                    <a:pt x="549010" y="57326"/>
                  </a:lnTo>
                  <a:lnTo>
                    <a:pt x="606907" y="57326"/>
                  </a:lnTo>
                  <a:lnTo>
                    <a:pt x="604033" y="43743"/>
                  </a:lnTo>
                  <a:lnTo>
                    <a:pt x="551905" y="43743"/>
                  </a:lnTo>
                  <a:lnTo>
                    <a:pt x="555955" y="24278"/>
                  </a:lnTo>
                  <a:lnTo>
                    <a:pt x="599913" y="24278"/>
                  </a:lnTo>
                  <a:lnTo>
                    <a:pt x="597038" y="10695"/>
                  </a:lnTo>
                  <a:close/>
                </a:path>
                <a:path w="1078864" h="74929">
                  <a:moveTo>
                    <a:pt x="606907" y="57326"/>
                  </a:moveTo>
                  <a:lnTo>
                    <a:pt x="590504" y="57326"/>
                  </a:lnTo>
                  <a:lnTo>
                    <a:pt x="594252" y="74870"/>
                  </a:lnTo>
                  <a:lnTo>
                    <a:pt x="610621" y="74870"/>
                  </a:lnTo>
                  <a:lnTo>
                    <a:pt x="606907" y="57326"/>
                  </a:lnTo>
                  <a:close/>
                </a:path>
                <a:path w="1078864" h="74929">
                  <a:moveTo>
                    <a:pt x="599913" y="24278"/>
                  </a:moveTo>
                  <a:lnTo>
                    <a:pt x="583559" y="24278"/>
                  </a:lnTo>
                  <a:lnTo>
                    <a:pt x="587627" y="43743"/>
                  </a:lnTo>
                  <a:lnTo>
                    <a:pt x="604033" y="43743"/>
                  </a:lnTo>
                  <a:lnTo>
                    <a:pt x="599913" y="24278"/>
                  </a:lnTo>
                  <a:close/>
                </a:path>
                <a:path w="1078864" h="74929">
                  <a:moveTo>
                    <a:pt x="634895" y="10695"/>
                  </a:moveTo>
                  <a:lnTo>
                    <a:pt x="618634" y="10695"/>
                  </a:lnTo>
                  <a:lnTo>
                    <a:pt x="618634" y="74870"/>
                  </a:lnTo>
                  <a:lnTo>
                    <a:pt x="634895" y="74870"/>
                  </a:lnTo>
                  <a:lnTo>
                    <a:pt x="634895" y="50054"/>
                  </a:lnTo>
                  <a:lnTo>
                    <a:pt x="690829" y="50054"/>
                  </a:lnTo>
                  <a:lnTo>
                    <a:pt x="690829" y="36471"/>
                  </a:lnTo>
                  <a:lnTo>
                    <a:pt x="634895" y="36471"/>
                  </a:lnTo>
                  <a:lnTo>
                    <a:pt x="634895" y="10695"/>
                  </a:lnTo>
                  <a:close/>
                </a:path>
                <a:path w="1078864" h="74929">
                  <a:moveTo>
                    <a:pt x="690829" y="50054"/>
                  </a:moveTo>
                  <a:lnTo>
                    <a:pt x="674582" y="50054"/>
                  </a:lnTo>
                  <a:lnTo>
                    <a:pt x="674582" y="74870"/>
                  </a:lnTo>
                  <a:lnTo>
                    <a:pt x="690829" y="74870"/>
                  </a:lnTo>
                  <a:lnTo>
                    <a:pt x="690829" y="50054"/>
                  </a:lnTo>
                  <a:close/>
                </a:path>
                <a:path w="1078864" h="74929">
                  <a:moveTo>
                    <a:pt x="690829" y="10695"/>
                  </a:moveTo>
                  <a:lnTo>
                    <a:pt x="674582" y="10695"/>
                  </a:lnTo>
                  <a:lnTo>
                    <a:pt x="674582" y="36471"/>
                  </a:lnTo>
                  <a:lnTo>
                    <a:pt x="690829" y="36471"/>
                  </a:lnTo>
                  <a:lnTo>
                    <a:pt x="690829" y="10695"/>
                  </a:lnTo>
                  <a:close/>
                </a:path>
                <a:path w="1078864" h="74929">
                  <a:moveTo>
                    <a:pt x="770731" y="10695"/>
                  </a:moveTo>
                  <a:lnTo>
                    <a:pt x="702604" y="10695"/>
                  </a:lnTo>
                  <a:lnTo>
                    <a:pt x="702604" y="74870"/>
                  </a:lnTo>
                  <a:lnTo>
                    <a:pt x="770731" y="74870"/>
                  </a:lnTo>
                  <a:lnTo>
                    <a:pt x="770731" y="61286"/>
                  </a:lnTo>
                  <a:lnTo>
                    <a:pt x="718847" y="61286"/>
                  </a:lnTo>
                  <a:lnTo>
                    <a:pt x="718847" y="24278"/>
                  </a:lnTo>
                  <a:lnTo>
                    <a:pt x="770731" y="24278"/>
                  </a:lnTo>
                  <a:lnTo>
                    <a:pt x="770731" y="10695"/>
                  </a:lnTo>
                  <a:close/>
                </a:path>
                <a:path w="1078864" h="74929">
                  <a:moveTo>
                    <a:pt x="770731" y="24278"/>
                  </a:moveTo>
                  <a:lnTo>
                    <a:pt x="754466" y="24278"/>
                  </a:lnTo>
                  <a:lnTo>
                    <a:pt x="754466" y="32939"/>
                  </a:lnTo>
                  <a:lnTo>
                    <a:pt x="770731" y="32939"/>
                  </a:lnTo>
                  <a:lnTo>
                    <a:pt x="770731" y="24278"/>
                  </a:lnTo>
                  <a:close/>
                </a:path>
                <a:path w="1078864" h="74929">
                  <a:moveTo>
                    <a:pt x="796615" y="0"/>
                  </a:moveTo>
                  <a:lnTo>
                    <a:pt x="780354" y="0"/>
                  </a:lnTo>
                  <a:lnTo>
                    <a:pt x="780354" y="74870"/>
                  </a:lnTo>
                  <a:lnTo>
                    <a:pt x="796615" y="74870"/>
                  </a:lnTo>
                  <a:lnTo>
                    <a:pt x="796615" y="26525"/>
                  </a:lnTo>
                  <a:lnTo>
                    <a:pt x="816276" y="26525"/>
                  </a:lnTo>
                  <a:lnTo>
                    <a:pt x="796615" y="0"/>
                  </a:lnTo>
                  <a:close/>
                </a:path>
                <a:path w="1078864" h="74929">
                  <a:moveTo>
                    <a:pt x="816276" y="26525"/>
                  </a:moveTo>
                  <a:lnTo>
                    <a:pt x="796615" y="26525"/>
                  </a:lnTo>
                  <a:lnTo>
                    <a:pt x="832449" y="74870"/>
                  </a:lnTo>
                  <a:lnTo>
                    <a:pt x="852100" y="48345"/>
                  </a:lnTo>
                  <a:lnTo>
                    <a:pt x="832449" y="48345"/>
                  </a:lnTo>
                  <a:lnTo>
                    <a:pt x="816276" y="26525"/>
                  </a:lnTo>
                  <a:close/>
                </a:path>
                <a:path w="1078864" h="74929">
                  <a:moveTo>
                    <a:pt x="884527" y="26525"/>
                  </a:moveTo>
                  <a:lnTo>
                    <a:pt x="868265" y="26525"/>
                  </a:lnTo>
                  <a:lnTo>
                    <a:pt x="868265" y="74870"/>
                  </a:lnTo>
                  <a:lnTo>
                    <a:pt x="884527" y="74870"/>
                  </a:lnTo>
                  <a:lnTo>
                    <a:pt x="884527" y="26525"/>
                  </a:lnTo>
                  <a:close/>
                </a:path>
                <a:path w="1078864" h="74929">
                  <a:moveTo>
                    <a:pt x="884527" y="0"/>
                  </a:moveTo>
                  <a:lnTo>
                    <a:pt x="868265" y="0"/>
                  </a:lnTo>
                  <a:lnTo>
                    <a:pt x="832449" y="48345"/>
                  </a:lnTo>
                  <a:lnTo>
                    <a:pt x="852100" y="48345"/>
                  </a:lnTo>
                  <a:lnTo>
                    <a:pt x="868265" y="26525"/>
                  </a:lnTo>
                  <a:lnTo>
                    <a:pt x="884527" y="26525"/>
                  </a:lnTo>
                  <a:lnTo>
                    <a:pt x="884527" y="0"/>
                  </a:lnTo>
                  <a:close/>
                </a:path>
                <a:path w="1078864" h="74929">
                  <a:moveTo>
                    <a:pt x="960685" y="10695"/>
                  </a:moveTo>
                  <a:lnTo>
                    <a:pt x="906127" y="10695"/>
                  </a:lnTo>
                  <a:lnTo>
                    <a:pt x="892558" y="74870"/>
                  </a:lnTo>
                  <a:lnTo>
                    <a:pt x="908913" y="74870"/>
                  </a:lnTo>
                  <a:lnTo>
                    <a:pt x="912657" y="57326"/>
                  </a:lnTo>
                  <a:lnTo>
                    <a:pt x="970557" y="57326"/>
                  </a:lnTo>
                  <a:lnTo>
                    <a:pt x="967681" y="43743"/>
                  </a:lnTo>
                  <a:lnTo>
                    <a:pt x="915551" y="43743"/>
                  </a:lnTo>
                  <a:lnTo>
                    <a:pt x="919619" y="24278"/>
                  </a:lnTo>
                  <a:lnTo>
                    <a:pt x="963560" y="24278"/>
                  </a:lnTo>
                  <a:lnTo>
                    <a:pt x="960685" y="10695"/>
                  </a:lnTo>
                  <a:close/>
                </a:path>
                <a:path w="1078864" h="74929">
                  <a:moveTo>
                    <a:pt x="970557" y="57326"/>
                  </a:moveTo>
                  <a:lnTo>
                    <a:pt x="954154" y="57326"/>
                  </a:lnTo>
                  <a:lnTo>
                    <a:pt x="957898" y="74870"/>
                  </a:lnTo>
                  <a:lnTo>
                    <a:pt x="974271" y="74870"/>
                  </a:lnTo>
                  <a:lnTo>
                    <a:pt x="970557" y="57326"/>
                  </a:lnTo>
                  <a:close/>
                </a:path>
                <a:path w="1078864" h="74929">
                  <a:moveTo>
                    <a:pt x="963560" y="24278"/>
                  </a:moveTo>
                  <a:lnTo>
                    <a:pt x="947210" y="24278"/>
                  </a:lnTo>
                  <a:lnTo>
                    <a:pt x="951278" y="43743"/>
                  </a:lnTo>
                  <a:lnTo>
                    <a:pt x="967681" y="43743"/>
                  </a:lnTo>
                  <a:lnTo>
                    <a:pt x="963560" y="24278"/>
                  </a:lnTo>
                  <a:close/>
                </a:path>
                <a:path w="1078864" h="74929">
                  <a:moveTo>
                    <a:pt x="998546" y="10695"/>
                  </a:moveTo>
                  <a:lnTo>
                    <a:pt x="982281" y="10695"/>
                  </a:lnTo>
                  <a:lnTo>
                    <a:pt x="982281" y="74870"/>
                  </a:lnTo>
                  <a:lnTo>
                    <a:pt x="1078336" y="74870"/>
                  </a:lnTo>
                  <a:lnTo>
                    <a:pt x="1078336" y="61286"/>
                  </a:lnTo>
                  <a:lnTo>
                    <a:pt x="998546" y="61286"/>
                  </a:lnTo>
                  <a:lnTo>
                    <a:pt x="998546" y="10695"/>
                  </a:lnTo>
                  <a:close/>
                </a:path>
                <a:path w="1078864" h="74929">
                  <a:moveTo>
                    <a:pt x="1038448" y="10695"/>
                  </a:moveTo>
                  <a:lnTo>
                    <a:pt x="1022191" y="10695"/>
                  </a:lnTo>
                  <a:lnTo>
                    <a:pt x="1022191" y="61286"/>
                  </a:lnTo>
                  <a:lnTo>
                    <a:pt x="1038448" y="61286"/>
                  </a:lnTo>
                  <a:lnTo>
                    <a:pt x="1038448" y="10695"/>
                  </a:lnTo>
                  <a:close/>
                </a:path>
                <a:path w="1078864" h="74929">
                  <a:moveTo>
                    <a:pt x="1078336" y="10695"/>
                  </a:moveTo>
                  <a:lnTo>
                    <a:pt x="1062075" y="10695"/>
                  </a:lnTo>
                  <a:lnTo>
                    <a:pt x="1062075" y="61286"/>
                  </a:lnTo>
                  <a:lnTo>
                    <a:pt x="1078336" y="61286"/>
                  </a:lnTo>
                  <a:lnTo>
                    <a:pt x="1078336" y="1069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2300" y="846118"/>
            <a:ext cx="550407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ТРАМВАЙНЫЙ ВАГОН МОДЕЛИ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71-407</a:t>
            </a:r>
          </a:p>
          <a:p>
            <a:pPr eaLnBrk="1" hangingPunct="1">
              <a:defRPr/>
            </a:pPr>
            <a:endParaRPr lang="ru-RU" sz="24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08700" y="7058025"/>
            <a:ext cx="3962400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АКЦИОНЕРНОЕ ОБЩЕСТВО «УРАЛЬСКИЙ ЗАВОД ТРАНСПОРТНОГО МАШИНОСТРОЕНИЯ»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23242" y="4950634"/>
            <a:ext cx="74780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15 900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823241" y="4162425"/>
            <a:ext cx="3640" cy="994542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9228933" y="4162425"/>
            <a:ext cx="0" cy="994542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823244" y="5156967"/>
            <a:ext cx="7405689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/>
          <p:cNvGrpSpPr/>
          <p:nvPr/>
        </p:nvGrpSpPr>
        <p:grpSpPr>
          <a:xfrm>
            <a:off x="3791645" y="4570103"/>
            <a:ext cx="3547805" cy="395293"/>
            <a:chOff x="5168943" y="2204864"/>
            <a:chExt cx="1027969" cy="174434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5168943" y="2204864"/>
              <a:ext cx="0" cy="174434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5168943" y="2379298"/>
              <a:ext cx="1027969" cy="0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6196912" y="2204864"/>
              <a:ext cx="0" cy="174281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3791646" y="4785181"/>
            <a:ext cx="35478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7 460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698500" y="4603653"/>
            <a:ext cx="9296400" cy="15972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3186100" y="5441554"/>
            <a:ext cx="4599000" cy="1427371"/>
            <a:chOff x="8383983" y="725531"/>
            <a:chExt cx="3472624" cy="1077783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3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4050" y="725531"/>
              <a:ext cx="3132557" cy="83534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383983" y="849207"/>
              <a:ext cx="36740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</a:p>
            <a:p>
              <a:endPara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424310" y="894634"/>
              <a:ext cx="553395" cy="720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175</a:t>
              </a:r>
            </a:p>
            <a:p>
              <a:endPara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29385" y="892659"/>
              <a:ext cx="688959" cy="395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27+1</a:t>
              </a:r>
            </a:p>
          </p:txBody>
        </p:sp>
      </p:grpSp>
      <p:pic>
        <p:nvPicPr>
          <p:cNvPr id="3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3242" y="1869192"/>
            <a:ext cx="7405691" cy="273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1789</TotalTime>
  <Words>491</Words>
  <Application>Microsoft Office PowerPoint</Application>
  <PresentationFormat>Произвольный</PresentationFormat>
  <Paragraphs>108</Paragraphs>
  <Slides>28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Calibri</vt:lpstr>
      <vt:lpstr>Arial</vt:lpstr>
      <vt:lpstr>Office Theme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71-411 и 71-411-03</dc:title>
  <dc:creator>Князева Полина Андреевна</dc:creator>
  <cp:lastModifiedBy>Admin</cp:lastModifiedBy>
  <cp:revision>141</cp:revision>
  <dcterms:created xsi:type="dcterms:W3CDTF">2020-06-05T19:40:37Z</dcterms:created>
  <dcterms:modified xsi:type="dcterms:W3CDTF">2021-08-18T17:01:41Z</dcterms:modified>
</cp:coreProperties>
</file>